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75" r:id="rId3"/>
  </p:sldMasterIdLst>
  <p:notesMasterIdLst>
    <p:notesMasterId r:id="rId21"/>
  </p:notesMasterIdLst>
  <p:sldIdLst>
    <p:sldId id="256" r:id="rId4"/>
    <p:sldId id="263" r:id="rId5"/>
    <p:sldId id="272" r:id="rId6"/>
    <p:sldId id="317" r:id="rId7"/>
    <p:sldId id="308" r:id="rId8"/>
    <p:sldId id="318" r:id="rId9"/>
    <p:sldId id="266" r:id="rId10"/>
    <p:sldId id="320" r:id="rId11"/>
    <p:sldId id="265" r:id="rId12"/>
    <p:sldId id="319" r:id="rId13"/>
    <p:sldId id="307" r:id="rId14"/>
    <p:sldId id="292" r:id="rId15"/>
    <p:sldId id="321" r:id="rId16"/>
    <p:sldId id="306" r:id="rId17"/>
    <p:sldId id="311" r:id="rId18"/>
    <p:sldId id="315" r:id="rId19"/>
    <p:sldId id="30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zio" id="{19562FE8-39CD-4A67-8807-2EE858F1DAC3}">
          <p14:sldIdLst>
            <p14:sldId id="256"/>
            <p14:sldId id="263"/>
          </p14:sldIdLst>
        </p14:section>
        <p14:section name="Introduction" id="{5D7306BC-1481-4007-8803-16FF8A029601}">
          <p14:sldIdLst>
            <p14:sldId id="272"/>
          </p14:sldIdLst>
        </p14:section>
        <p14:section name="The project" id="{22478D10-122F-41E2-8CD2-5CCB43C6FAC4}">
          <p14:sldIdLst>
            <p14:sldId id="317"/>
            <p14:sldId id="308"/>
            <p14:sldId id="318"/>
            <p14:sldId id="266"/>
            <p14:sldId id="320"/>
            <p14:sldId id="265"/>
            <p14:sldId id="319"/>
            <p14:sldId id="307"/>
            <p14:sldId id="292"/>
            <p14:sldId id="321"/>
          </p14:sldIdLst>
        </p14:section>
        <p14:section name="Demo" id="{09255E15-01A3-4C72-97A1-A23DB653C495}">
          <p14:sldIdLst>
            <p14:sldId id="306"/>
          </p14:sldIdLst>
        </p14:section>
        <p14:section name="Let's dive into the code" id="{98724EBE-83D2-4CA0-AB35-14A09104A679}">
          <p14:sldIdLst>
            <p14:sldId id="311"/>
          </p14:sldIdLst>
        </p14:section>
        <p14:section name="Conclusions" id="{4E7D7BD1-12AD-48F2-AEA1-D63FB5398B1B}">
          <p14:sldIdLst>
            <p14:sldId id="315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2F0D9"/>
    <a:srgbClr val="404040"/>
    <a:srgbClr val="D0D0D0"/>
    <a:srgbClr val="75C539"/>
    <a:srgbClr val="73BE40"/>
    <a:srgbClr val="558B2F"/>
    <a:srgbClr val="AED5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47" autoAdjust="0"/>
    <p:restoredTop sz="89022" autoAdjust="0"/>
  </p:normalViewPr>
  <p:slideViewPr>
    <p:cSldViewPr snapToGrid="0">
      <p:cViewPr>
        <p:scale>
          <a:sx n="140" d="100"/>
          <a:sy n="140" d="100"/>
        </p:scale>
        <p:origin x="144" y="1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65C4D-AF33-49BA-B7BA-75D5CF245870}" type="datetimeFigureOut">
              <a:rPr lang="it-IT" smtClean="0"/>
              <a:t>05/07/20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6E5B3-CEFE-4AEF-B353-B5103F659A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5315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0668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9949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516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4113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2943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9428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7987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4789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5661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8884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2996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868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4491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0029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3871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model_view</a:t>
            </a:r>
            <a:endParaRPr lang="it-IT" dirty="0"/>
          </a:p>
          <a:p>
            <a:r>
              <a:rPr lang="it-IT" dirty="0" err="1"/>
              <a:t>live_data</a:t>
            </a:r>
            <a:endParaRPr lang="it-IT" dirty="0"/>
          </a:p>
          <a:p>
            <a:r>
              <a:rPr lang="it-IT" dirty="0" err="1"/>
              <a:t>shared_preference</a:t>
            </a:r>
            <a:endParaRPr lang="it-IT" dirty="0"/>
          </a:p>
          <a:p>
            <a:r>
              <a:rPr lang="it-IT" dirty="0" err="1"/>
              <a:t>navigation</a:t>
            </a:r>
            <a:endParaRPr lang="it-IT" dirty="0"/>
          </a:p>
          <a:p>
            <a:r>
              <a:rPr lang="it-IT" dirty="0" err="1"/>
              <a:t>intent</a:t>
            </a:r>
            <a:endParaRPr lang="it-IT" dirty="0"/>
          </a:p>
          <a:p>
            <a:r>
              <a:rPr lang="it-IT" dirty="0"/>
              <a:t>retrofit</a:t>
            </a:r>
          </a:p>
          <a:p>
            <a:r>
              <a:rPr lang="it-IT" dirty="0" err="1"/>
              <a:t>websocket</a:t>
            </a:r>
            <a:endParaRPr lang="it-IT" dirty="0"/>
          </a:p>
          <a:p>
            <a:r>
              <a:rPr lang="it-IT" dirty="0" err="1"/>
              <a:t>view_binding</a:t>
            </a:r>
            <a:endParaRPr lang="it-IT" dirty="0"/>
          </a:p>
          <a:p>
            <a:r>
              <a:rPr lang="it-IT" dirty="0"/>
              <a:t>room</a:t>
            </a:r>
          </a:p>
          <a:p>
            <a:r>
              <a:rPr lang="it-IT" dirty="0" err="1"/>
              <a:t>recycler_view</a:t>
            </a:r>
            <a:endParaRPr lang="it-IT" dirty="0"/>
          </a:p>
          <a:p>
            <a:r>
              <a:rPr lang="it-IT" dirty="0" err="1"/>
              <a:t>jackson</a:t>
            </a:r>
            <a:endParaRPr lang="it-IT" dirty="0"/>
          </a:p>
          <a:p>
            <a:r>
              <a:rPr lang="it-IT" dirty="0" err="1"/>
              <a:t>rx_java</a:t>
            </a:r>
            <a:endParaRPr lang="it-IT" dirty="0"/>
          </a:p>
          <a:p>
            <a:r>
              <a:rPr lang="it-IT" dirty="0" err="1"/>
              <a:t>timber</a:t>
            </a:r>
            <a:endParaRPr lang="it-IT" dirty="0"/>
          </a:p>
          <a:p>
            <a:r>
              <a:rPr lang="it-IT" dirty="0" err="1"/>
              <a:t>firebase</a:t>
            </a:r>
            <a:endParaRPr lang="it-IT" dirty="0"/>
          </a:p>
          <a:p>
            <a:r>
              <a:rPr lang="it-IT" dirty="0"/>
              <a:t>dagger2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7816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16368-61CF-4507-8060-34DFE3D181EF}" type="datetime1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30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6261B-981A-4A1E-8576-0975D8796F0B}" type="datetime1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9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FB98-CB5D-4012-8B60-740C5DB777DA}" type="datetime1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18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3"/>
          <p:cNvSpPr txBox="1">
            <a:spLocks noChangeArrowheads="1"/>
          </p:cNvSpPr>
          <p:nvPr userDrawn="1"/>
        </p:nvSpPr>
        <p:spPr>
          <a:xfrm>
            <a:off x="903353" y="2160590"/>
            <a:ext cx="1146520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Bal bla abl</a:t>
            </a:r>
          </a:p>
        </p:txBody>
      </p:sp>
    </p:spTree>
    <p:extLst>
      <p:ext uri="{BB962C8B-B14F-4D97-AF65-F5344CB8AC3E}">
        <p14:creationId xmlns:p14="http://schemas.microsoft.com/office/powerpoint/2010/main" val="547793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543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16368-61CF-4507-8060-34DFE3D181EF}" type="datetime1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45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C6791-5DCE-48AF-AF82-B17B0DAF7211}" type="datetime1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62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DC0B-43C6-4252-BAFC-26E3B2105B0F}" type="datetime1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7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ED28D-D712-4376-9755-A38A57A1300D}" type="datetime1">
              <a:rPr lang="en-US" smtClean="0"/>
              <a:t>7/5/20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73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1AB9B-A1C6-469F-A136-2480EFC5F3BC}" type="datetime1">
              <a:rPr lang="en-US" smtClean="0"/>
              <a:t>7/5/20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511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9FCB-D224-4CAB-8EC1-FCB25C44EC9B}" type="datetime1">
              <a:rPr lang="en-US" smtClean="0"/>
              <a:t>7/5/20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14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C6791-5DCE-48AF-AF82-B17B0DAF7211}" type="datetime1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822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B7D0-647F-4EDB-8C10-4341B6997904}" type="datetime1">
              <a:rPr lang="en-US" smtClean="0"/>
              <a:t>7/5/20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61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BE8C-D782-4075-A867-666D7CD7CF69}" type="datetime1">
              <a:rPr lang="en-US" smtClean="0"/>
              <a:t>7/5/20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61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FC0BC-6616-406A-969A-19B75CE6997B}" type="datetime1">
              <a:rPr lang="en-US" smtClean="0"/>
              <a:t>7/5/20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5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6261B-981A-4A1E-8576-0975D8796F0B}" type="datetime1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477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FB98-CB5D-4012-8B60-740C5DB777DA}" type="datetime1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DC0B-43C6-4252-BAFC-26E3B2105B0F}" type="datetime1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49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ED28D-D712-4376-9755-A38A57A1300D}" type="datetime1">
              <a:rPr lang="en-US" smtClean="0"/>
              <a:t>7/5/20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707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1AB9B-A1C6-469F-A136-2480EFC5F3BC}" type="datetime1">
              <a:rPr lang="en-US" smtClean="0"/>
              <a:t>7/5/20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20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9FCB-D224-4CAB-8EC1-FCB25C44EC9B}" type="datetime1">
              <a:rPr lang="en-US" smtClean="0"/>
              <a:t>7/5/20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02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B7D0-647F-4EDB-8C10-4341B6997904}" type="datetime1">
              <a:rPr lang="en-US" smtClean="0"/>
              <a:t>7/5/20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18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3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BE8C-D782-4075-A867-666D7CD7CF69}" type="datetime1">
              <a:rPr lang="en-US" smtClean="0"/>
              <a:t>7/5/20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8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3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FC0BC-6616-406A-969A-19B75CE6997B}" type="datetime1">
              <a:rPr lang="en-US" smtClean="0"/>
              <a:t>7/5/20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90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12DAD-EA8B-4EAD-BC70-435881FE7AB8}" type="datetime1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00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90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12DAD-EA8B-4EAD-BC70-435881FE7AB8}" type="datetime1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9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xcesco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ogle/dagger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developer.android.com/topic/libraries/view-binding#java" TargetMode="External"/><Relationship Id="rId12" Type="http://schemas.openxmlformats.org/officeDocument/2006/relationships/hyperlink" Target="https://firebase.google.com/docs/crashlytics/get-started?authuser=0&amp;platform=androi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NaikSoftware/StompProtocolAndroid" TargetMode="External"/><Relationship Id="rId11" Type="http://schemas.openxmlformats.org/officeDocument/2006/relationships/hyperlink" Target="https://github.com/JakeWharton/timber" TargetMode="External"/><Relationship Id="rId5" Type="http://schemas.openxmlformats.org/officeDocument/2006/relationships/hyperlink" Target="https://square.github.io/okhttp/" TargetMode="External"/><Relationship Id="rId10" Type="http://schemas.openxmlformats.org/officeDocument/2006/relationships/hyperlink" Target="https://developer.android.com/topic/libraries/architecture/livedata" TargetMode="External"/><Relationship Id="rId4" Type="http://schemas.openxmlformats.org/officeDocument/2006/relationships/hyperlink" Target="https://square.github.io/retrofit/" TargetMode="External"/><Relationship Id="rId9" Type="http://schemas.openxmlformats.org/officeDocument/2006/relationships/hyperlink" Target="https://developer.android.com/guide/navigation/navigation-pass-dat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RUfBwd1IXWg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play.google.com/store/apps/details?id=it.fmt.games.reversi.androi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xcesco/reversi" TargetMode="External"/><Relationship Id="rId5" Type="http://schemas.openxmlformats.org/officeDocument/2006/relationships/hyperlink" Target="https://github.com/xcesco/reversi-backend" TargetMode="External"/><Relationship Id="rId4" Type="http://schemas.openxmlformats.org/officeDocument/2006/relationships/hyperlink" Target="https://github.com/xcesco/reversi-androi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://www.fngo.it/regole.asp" TargetMode="External"/><Relationship Id="rId4" Type="http://schemas.openxmlformats.org/officeDocument/2006/relationships/hyperlink" Target="https://en.wikipedia.org/wiki/Reversi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tif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tiff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tiff"/><Relationship Id="rId11" Type="http://schemas.openxmlformats.org/officeDocument/2006/relationships/hyperlink" Target="https://836c360b507d.ngrok.io/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s://fmt-reversi.herokuapp.com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8"/>
          <p:cNvSpPr txBox="1">
            <a:spLocks noChangeArrowheads="1"/>
          </p:cNvSpPr>
          <p:nvPr/>
        </p:nvSpPr>
        <p:spPr>
          <a:xfrm>
            <a:off x="2092411" y="1918506"/>
            <a:ext cx="7694752" cy="16463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it-IT" noProof="1">
                <a:solidFill>
                  <a:srgbClr val="90C226"/>
                </a:solidFill>
                <a:latin typeface="Trebuchet MS" panose="020B0603020202020204"/>
              </a:rPr>
              <a:t>FMT Reversi Android</a:t>
            </a:r>
          </a:p>
        </p:txBody>
      </p:sp>
      <p:sp>
        <p:nvSpPr>
          <p:cNvPr id="11" name="Rettangolo 9"/>
          <p:cNvSpPr txBox="1">
            <a:spLocks noChangeArrowheads="1"/>
          </p:cNvSpPr>
          <p:nvPr/>
        </p:nvSpPr>
        <p:spPr>
          <a:xfrm>
            <a:off x="2018210" y="3826059"/>
            <a:ext cx="7768959" cy="14135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r>
              <a:rPr lang="it-IT" b="1" noProof="1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Trebuchet MS" panose="020B0603020202020204"/>
              </a:rPr>
              <a:t>by </a:t>
            </a:r>
          </a:p>
          <a:p>
            <a:pPr>
              <a:buClr>
                <a:srgbClr val="90C226"/>
              </a:buClr>
              <a:defRPr/>
            </a:pPr>
            <a:r>
              <a:rPr lang="it-IT" dirty="0">
                <a:hlinkClick r:id="rId4"/>
              </a:rPr>
              <a:t>Francesco Benincasa</a:t>
            </a:r>
            <a:endParaRPr lang="it-IT" dirty="0"/>
          </a:p>
          <a:p>
            <a:pPr>
              <a:buClr>
                <a:srgbClr val="90C226"/>
              </a:buClr>
              <a:defRPr/>
            </a:pPr>
            <a:endParaRPr lang="en-US" dirty="0">
              <a:solidFill>
                <a:sysClr val="windowText" lastClr="000000">
                  <a:lumMod val="50000"/>
                  <a:lumOff val="50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4355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  <a:ea typeface="Tahoma" panose="020B0604030504040204" pitchFamily="34" charset="0"/>
                <a:cs typeface="Tahoma" panose="020B0604030504040204" pitchFamily="34" charset="0"/>
              </a:rPr>
              <a:t>About Android development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ttangolo 3">
            <a:extLst>
              <a:ext uri="{FF2B5EF4-FFF2-40B4-BE49-F238E27FC236}">
                <a16:creationId xmlns:a16="http://schemas.microsoft.com/office/drawing/2014/main" id="{4B2CDAC4-3553-9F4A-A970-C8D50D29EB2E}"/>
              </a:ext>
            </a:extLst>
          </p:cNvPr>
          <p:cNvSpPr txBox="1">
            <a:spLocks noChangeArrowheads="1"/>
          </p:cNvSpPr>
          <p:nvPr/>
        </p:nvSpPr>
        <p:spPr>
          <a:xfrm>
            <a:off x="1304051" y="2092863"/>
            <a:ext cx="8598907" cy="43079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n-GB" dirty="0"/>
              <a:t>Retrofit: </a:t>
            </a:r>
            <a:r>
              <a:rPr lang="en-GB" dirty="0">
                <a:hlinkClick r:id="rId4"/>
              </a:rPr>
              <a:t>https://square.github.io/retrofit/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 err="1"/>
              <a:t>Okhttp</a:t>
            </a:r>
            <a:r>
              <a:rPr lang="en-GB" dirty="0"/>
              <a:t>: </a:t>
            </a:r>
            <a:r>
              <a:rPr lang="en-GB" dirty="0">
                <a:hlinkClick r:id="rId5"/>
              </a:rPr>
              <a:t>https://square.github.io/okhttp/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 err="1"/>
              <a:t>Websocket</a:t>
            </a:r>
            <a:r>
              <a:rPr lang="en-GB" dirty="0"/>
              <a:t> &amp; STOMP protocol: </a:t>
            </a:r>
            <a:r>
              <a:rPr lang="en-GB" dirty="0">
                <a:hlinkClick r:id="rId6"/>
              </a:rPr>
              <a:t>https://github.com/NaikSoftware/StompProtocolAndroid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 err="1"/>
              <a:t>ViewBinding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 </a:t>
            </a:r>
            <a:r>
              <a:rPr lang="en-GB" dirty="0">
                <a:hlinkClick r:id="rId7"/>
              </a:rPr>
              <a:t>https://developer.android.com/topic/libraries/view-binding#java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 err="1"/>
              <a:t>Daggger</a:t>
            </a:r>
            <a:r>
              <a:rPr lang="en-GB" dirty="0"/>
              <a:t>: </a:t>
            </a:r>
            <a:r>
              <a:rPr lang="en-GB" dirty="0">
                <a:hlinkClick r:id="rId8"/>
              </a:rPr>
              <a:t>https://github.com/google/dagger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/>
              <a:t>Navigation component:</a:t>
            </a:r>
            <a:br>
              <a:rPr lang="en-GB" dirty="0"/>
            </a:br>
            <a:r>
              <a:rPr lang="en-GB" dirty="0"/>
              <a:t> </a:t>
            </a:r>
            <a:r>
              <a:rPr lang="en-GB" dirty="0">
                <a:hlinkClick r:id="rId9"/>
              </a:rPr>
              <a:t>https://developer.android.com/guide/navigation/navigation-pass-data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 err="1"/>
              <a:t>ModelView</a:t>
            </a:r>
            <a:r>
              <a:rPr lang="en-GB" dirty="0"/>
              <a:t> &amp; Live data components: </a:t>
            </a:r>
            <a:r>
              <a:rPr lang="en-GB" dirty="0">
                <a:hlinkClick r:id="rId10"/>
              </a:rPr>
              <a:t>https://developer.android.com/topic/libraries/architecture/livedata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/>
              <a:t>Timber:</a:t>
            </a:r>
            <a:br>
              <a:rPr lang="en-GB" dirty="0"/>
            </a:br>
            <a:r>
              <a:rPr lang="en-GB" dirty="0">
                <a:hlinkClick r:id="rId11"/>
              </a:rPr>
              <a:t>https://github.com/JakeWharton/timber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/>
              <a:t>Firebase</a:t>
            </a:r>
            <a:br>
              <a:rPr lang="en-GB" dirty="0"/>
            </a:br>
            <a:r>
              <a:rPr lang="en-GB" dirty="0">
                <a:hlinkClick r:id="rId12"/>
              </a:rPr>
              <a:t>https://firebase.google.com/docs/crashlytics/get-started?authuser=0&amp;platform=android</a:t>
            </a:r>
            <a:r>
              <a:rPr lang="en-GB" dirty="0"/>
              <a:t> </a:t>
            </a:r>
            <a:endParaRPr lang="it-IT" dirty="0"/>
          </a:p>
          <a:p>
            <a:endParaRPr lang="it-IT" dirty="0"/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14407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  <a:ea typeface="Tahoma" panose="020B0604030504040204" pitchFamily="34" charset="0"/>
                <a:cs typeface="Tahoma" panose="020B0604030504040204" pitchFamily="34" charset="0"/>
              </a:rPr>
              <a:t>Source code organization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8E4563-3014-524D-95FE-206000FCB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718" y="1572091"/>
            <a:ext cx="4335650" cy="5080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F1C2124-0F20-214C-AEDE-3F0BAE2BE107}"/>
              </a:ext>
            </a:extLst>
          </p:cNvPr>
          <p:cNvGrpSpPr/>
          <p:nvPr/>
        </p:nvGrpSpPr>
        <p:grpSpPr>
          <a:xfrm>
            <a:off x="2065866" y="3234267"/>
            <a:ext cx="7894420" cy="2794000"/>
            <a:chOff x="2065866" y="3234267"/>
            <a:chExt cx="7894420" cy="27940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BC0029E-8512-ED44-B80E-119CD652D9AF}"/>
                </a:ext>
              </a:extLst>
            </p:cNvPr>
            <p:cNvSpPr/>
            <p:nvPr/>
          </p:nvSpPr>
          <p:spPr>
            <a:xfrm>
              <a:off x="2065867" y="3234267"/>
              <a:ext cx="1998133" cy="762000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0467CEB-7E81-4941-A475-1D4FDFDDBE48}"/>
                </a:ext>
              </a:extLst>
            </p:cNvPr>
            <p:cNvSpPr/>
            <p:nvPr/>
          </p:nvSpPr>
          <p:spPr>
            <a:xfrm>
              <a:off x="2065866" y="4044706"/>
              <a:ext cx="1998133" cy="838199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C97E5F3-B939-D14A-816E-4670D4E7EECC}"/>
                </a:ext>
              </a:extLst>
            </p:cNvPr>
            <p:cNvSpPr/>
            <p:nvPr/>
          </p:nvSpPr>
          <p:spPr>
            <a:xfrm>
              <a:off x="2065867" y="4944533"/>
              <a:ext cx="1998133" cy="1083734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8018805-5C50-5744-8DF2-F0A83BDB01B9}"/>
                </a:ext>
              </a:extLst>
            </p:cNvPr>
            <p:cNvCxnSpPr/>
            <p:nvPr/>
          </p:nvCxnSpPr>
          <p:spPr>
            <a:xfrm>
              <a:off x="4224528" y="3615267"/>
              <a:ext cx="288036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B55AC38-E2F1-FD4F-90CF-DECF948F86B3}"/>
                </a:ext>
              </a:extLst>
            </p:cNvPr>
            <p:cNvCxnSpPr/>
            <p:nvPr/>
          </p:nvCxnSpPr>
          <p:spPr>
            <a:xfrm>
              <a:off x="4224528" y="4325451"/>
              <a:ext cx="288036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927E12F-B8E7-974D-AC18-6F9B26AE5FB8}"/>
                </a:ext>
              </a:extLst>
            </p:cNvPr>
            <p:cNvCxnSpPr/>
            <p:nvPr/>
          </p:nvCxnSpPr>
          <p:spPr>
            <a:xfrm>
              <a:off x="4150640" y="5264235"/>
              <a:ext cx="288036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62AA6D-C4EA-DC46-8C03-B51C1F72BC1B}"/>
                </a:ext>
              </a:extLst>
            </p:cNvPr>
            <p:cNvSpPr txBox="1"/>
            <p:nvPr/>
          </p:nvSpPr>
          <p:spPr>
            <a:xfrm>
              <a:off x="7265416" y="3430601"/>
              <a:ext cx="2158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Repositories package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BCC448-AA04-A449-991F-31D444113232}"/>
                </a:ext>
              </a:extLst>
            </p:cNvPr>
            <p:cNvSpPr txBox="1"/>
            <p:nvPr/>
          </p:nvSpPr>
          <p:spPr>
            <a:xfrm>
              <a:off x="7234540" y="4140785"/>
              <a:ext cx="2725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UI (activities, fragment etc)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1D12C8-A9E9-0740-B503-A7CBB53D748B}"/>
                </a:ext>
              </a:extLst>
            </p:cNvPr>
            <p:cNvSpPr txBox="1"/>
            <p:nvPr/>
          </p:nvSpPr>
          <p:spPr>
            <a:xfrm>
              <a:off x="7194520" y="5079569"/>
              <a:ext cx="1387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View models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313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Navigation between fragments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201517" y="2160596"/>
            <a:ext cx="859890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C511E-EF58-D04A-A884-52DBC5033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336" y="2633634"/>
            <a:ext cx="4281814" cy="3901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766447-E95E-FA44-AB05-BF1EDCBB8C0F}"/>
              </a:ext>
            </a:extLst>
          </p:cNvPr>
          <p:cNvSpPr txBox="1"/>
          <p:nvPr/>
        </p:nvSpPr>
        <p:spPr>
          <a:xfrm>
            <a:off x="1271016" y="1733246"/>
            <a:ext cx="4091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1 activity, 4 fragments, 1 navigation graph</a:t>
            </a:r>
          </a:p>
        </p:txBody>
      </p:sp>
    </p:spTree>
    <p:extLst>
      <p:ext uri="{BB962C8B-B14F-4D97-AF65-F5344CB8AC3E}">
        <p14:creationId xmlns:p14="http://schemas.microsoft.com/office/powerpoint/2010/main" val="43555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Navigation between fragments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201517" y="2160596"/>
            <a:ext cx="859890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022F21-9A0A-E54E-A81C-6B706DF39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418" y="2039112"/>
            <a:ext cx="1478670" cy="24897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DFF96E-1596-B748-8577-D5AAB828C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403" y="2038920"/>
            <a:ext cx="1577931" cy="2482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2C2699-892C-B343-8D0D-3E315B2D5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1514" y="4671245"/>
            <a:ext cx="1306282" cy="2137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479696-839E-2449-9829-FE1047561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4416" y="4720102"/>
            <a:ext cx="1860747" cy="2054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1F2697-661A-464E-BAED-A4C2DF094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5091" y="2038919"/>
            <a:ext cx="1512007" cy="2482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2C5DAA-84AE-8D4C-A430-A0F79496BE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8611" y="4671245"/>
            <a:ext cx="1306283" cy="21523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CEE643-4EF2-B643-912C-197C84C7C1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1783" y="3250467"/>
            <a:ext cx="1558824" cy="248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4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en-GB" dirty="0">
                <a:solidFill>
                  <a:srgbClr val="75C539"/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347111" y="2160597"/>
            <a:ext cx="2124823" cy="582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90C226"/>
              </a:buClr>
              <a:buNone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It’s time to play!</a:t>
            </a:r>
          </a:p>
          <a:p>
            <a:pPr marL="0" indent="0">
              <a:buClr>
                <a:srgbClr val="90C226"/>
              </a:buClr>
              <a:buNone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  <p:sp>
        <p:nvSpPr>
          <p:cNvPr id="7" name="Rettangolo 3"/>
          <p:cNvSpPr txBox="1">
            <a:spLocks noChangeArrowheads="1"/>
          </p:cNvSpPr>
          <p:nvPr/>
        </p:nvSpPr>
        <p:spPr>
          <a:xfrm>
            <a:off x="2347111" y="2743201"/>
            <a:ext cx="7683690" cy="130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90C226"/>
              </a:buClr>
              <a:buNone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Android version available on 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4"/>
              </a:rPr>
              <a:t>Google Play Store</a:t>
            </a: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 marL="0" indent="0">
              <a:buClr>
                <a:srgbClr val="90C226"/>
              </a:buClr>
              <a:buNone/>
              <a:defRPr/>
            </a:pPr>
            <a:r>
              <a:rPr lang="it-IT" sz="1600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4"/>
              </a:rPr>
              <a:t>https://play.google.com/store/apps/details?id=it.fmt.games.reversi.android</a:t>
            </a:r>
            <a:endParaRPr lang="it-IT" sz="1600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 marL="0" indent="0">
              <a:buClr>
                <a:srgbClr val="90C226"/>
              </a:buClr>
              <a:buNone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101" y="1432159"/>
            <a:ext cx="1323795" cy="1645919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68" y="1869110"/>
            <a:ext cx="956428" cy="1986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6A8229-E229-D843-8925-7C57BE4CC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995" y="4046161"/>
            <a:ext cx="1856232" cy="18112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7D77CC-F9E3-9247-B70C-0B3EFD984595}"/>
              </a:ext>
            </a:extLst>
          </p:cNvPr>
          <p:cNvSpPr/>
          <p:nvPr/>
        </p:nvSpPr>
        <p:spPr>
          <a:xfrm>
            <a:off x="1234668" y="474419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Network match demo on 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8"/>
              </a:rPr>
              <a:t>https://youtu.be/RUfBwd1IXWg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29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en-GB" dirty="0">
                <a:solidFill>
                  <a:srgbClr val="75C539"/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 code on GitHub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201517" y="2160596"/>
            <a:ext cx="835939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4"/>
              </a:rPr>
              <a:t>FMT Reversi Android source code on Github</a:t>
            </a: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5"/>
              </a:rPr>
              <a:t>FMT Reversi Backend source code on Github</a:t>
            </a: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6"/>
              </a:rPr>
              <a:t>FMT Reversi source code on Github</a:t>
            </a: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 marL="0" indent="0">
              <a:buClr>
                <a:srgbClr val="90C226"/>
              </a:buClr>
              <a:buNone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 marL="0" indent="0">
              <a:buClr>
                <a:srgbClr val="90C226"/>
              </a:buClr>
              <a:buNone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58345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en-GB" dirty="0">
                <a:solidFill>
                  <a:srgbClr val="75C539"/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201517" y="2160596"/>
            <a:ext cx="835939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FMT Reversi can be improved:</a:t>
            </a:r>
          </a:p>
          <a:p>
            <a:pPr lvl="1"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Support for other platform (web)</a:t>
            </a:r>
          </a:p>
          <a:p>
            <a:pPr lvl="1"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Improved IA for CPU players</a:t>
            </a:r>
          </a:p>
          <a:p>
            <a:pPr lvl="1"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Google play game service</a:t>
            </a:r>
          </a:p>
          <a:p>
            <a:pPr lvl="1"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PS4 version cooming soon!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Any question?</a:t>
            </a:r>
          </a:p>
          <a:p>
            <a:pPr lvl="1"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 marL="0" indent="0">
              <a:buClr>
                <a:srgbClr val="90C226"/>
              </a:buClr>
              <a:buNone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3331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2668276"/>
            <a:ext cx="7059827" cy="1325563"/>
          </a:xfrm>
        </p:spPr>
        <p:txBody>
          <a:bodyPr/>
          <a:lstStyle/>
          <a:p>
            <a:r>
              <a:rPr lang="en-GB" dirty="0">
                <a:solidFill>
                  <a:srgbClr val="75C539"/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Thanks!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84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Roadmap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164941" y="2160596"/>
            <a:ext cx="824741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Intro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The project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Demo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Let’s dive into the code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068134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Introduction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175391" y="2160596"/>
            <a:ext cx="7800283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buFont typeface="Arial" panose="020B0604020202020204" pitchFamily="34" charset="0"/>
              <a:buChar char="•"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The aim of the project is to realize a Reversi implementation on Android platform:</a:t>
            </a:r>
          </a:p>
          <a:p>
            <a:pPr lvl="1">
              <a:buClr>
                <a:srgbClr val="90C226"/>
              </a:buClr>
              <a:buFont typeface="Arial" panose="020B0604020202020204" pitchFamily="34" charset="0"/>
              <a:buChar char="•"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Match on the same device</a:t>
            </a:r>
          </a:p>
          <a:p>
            <a:pPr lvl="1">
              <a:buClr>
                <a:srgbClr val="90C226"/>
              </a:buClr>
              <a:buFont typeface="Arial" panose="020B0604020202020204" pitchFamily="34" charset="0"/>
              <a:buChar char="•"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Match between two devices (each player on his own device)</a:t>
            </a:r>
          </a:p>
          <a:p>
            <a:pPr>
              <a:buClr>
                <a:srgbClr val="90C226"/>
              </a:buClr>
              <a:buFont typeface="Arial" panose="020B0604020202020204" pitchFamily="34" charset="0"/>
              <a:buChar char="•"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The game rules are based on 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4"/>
              </a:rPr>
              <a:t>Reversi on Wikipedia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 and 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5"/>
              </a:rPr>
              <a:t>Federazione Nazionale Gioco Othello</a:t>
            </a: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buFont typeface="Arial" panose="020B0604020202020204" pitchFamily="34" charset="0"/>
              <a:buChar char="•"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45416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The project - what did we use?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227" y="5461538"/>
            <a:ext cx="826192" cy="82619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541" y="3012565"/>
            <a:ext cx="637092" cy="118872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944" y="1965541"/>
            <a:ext cx="2065564" cy="1156716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4850" y="2026184"/>
            <a:ext cx="3867150" cy="118110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8562" y="5539028"/>
            <a:ext cx="1497140" cy="378472"/>
          </a:xfrm>
          <a:prstGeom prst="rect">
            <a:avLst/>
          </a:prstGeom>
        </p:spPr>
      </p:pic>
      <p:pic>
        <p:nvPicPr>
          <p:cNvPr id="1036" name="Picture 12" descr="https://www.lffl.org/wp-content/uploads/2019/01/openjdk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29" y="2363247"/>
            <a:ext cx="1052893" cy="10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9455" y="5461538"/>
            <a:ext cx="1835395" cy="911925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7458" y="4073211"/>
            <a:ext cx="885256" cy="885256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0178" y="3758657"/>
            <a:ext cx="1595581" cy="8852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8C67E2-96B3-0C48-B8B1-B367BECD7A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19821" y="2953770"/>
            <a:ext cx="1308100" cy="154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5E4FC5-378F-7241-A4DB-831BEEEC5B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8737" y="3758657"/>
            <a:ext cx="2108200" cy="96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185CED-DBD4-F74E-A86E-5C10C77F011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33453" y="5093238"/>
            <a:ext cx="1130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0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The project - modules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ttangolo arrotondato 1"/>
          <p:cNvSpPr/>
          <p:nvPr/>
        </p:nvSpPr>
        <p:spPr>
          <a:xfrm>
            <a:off x="4172712" y="2077752"/>
            <a:ext cx="22402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Reversi-core</a:t>
            </a:r>
          </a:p>
        </p:txBody>
      </p:sp>
      <p:sp>
        <p:nvSpPr>
          <p:cNvPr id="7" name="Rettangolo arrotondato 6"/>
          <p:cNvSpPr/>
          <p:nvPr/>
        </p:nvSpPr>
        <p:spPr>
          <a:xfrm>
            <a:off x="2334006" y="4619117"/>
            <a:ext cx="22402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Reversi-</a:t>
            </a:r>
            <a:r>
              <a:rPr lang="it-IT" dirty="0" err="1"/>
              <a:t>android</a:t>
            </a:r>
            <a:endParaRPr lang="it-IT" dirty="0"/>
          </a:p>
        </p:txBody>
      </p:sp>
      <p:sp>
        <p:nvSpPr>
          <p:cNvPr id="8" name="Rettangolo arrotondato 7"/>
          <p:cNvSpPr/>
          <p:nvPr/>
        </p:nvSpPr>
        <p:spPr>
          <a:xfrm>
            <a:off x="6096000" y="4619117"/>
            <a:ext cx="22402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Reversi-</a:t>
            </a:r>
            <a:r>
              <a:rPr lang="it-IT" dirty="0" err="1"/>
              <a:t>backend</a:t>
            </a:r>
            <a:endParaRPr lang="it-IT" dirty="0"/>
          </a:p>
        </p:txBody>
      </p:sp>
      <p:cxnSp>
        <p:nvCxnSpPr>
          <p:cNvPr id="4" name="Connettore 2 3"/>
          <p:cNvCxnSpPr>
            <a:cxnSpLocks/>
            <a:stCxn id="7" idx="0"/>
            <a:endCxn id="2" idx="2"/>
          </p:cNvCxnSpPr>
          <p:nvPr/>
        </p:nvCxnSpPr>
        <p:spPr>
          <a:xfrm flipV="1">
            <a:off x="3454146" y="3037872"/>
            <a:ext cx="1838706" cy="158124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>
            <a:stCxn id="8" idx="0"/>
            <a:endCxn id="2" idx="2"/>
          </p:cNvCxnSpPr>
          <p:nvPr/>
        </p:nvCxnSpPr>
        <p:spPr>
          <a:xfrm flipH="1" flipV="1">
            <a:off x="5292852" y="3037872"/>
            <a:ext cx="1923288" cy="158124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4">
            <a:extLst>
              <a:ext uri="{FF2B5EF4-FFF2-40B4-BE49-F238E27FC236}">
                <a16:creationId xmlns:a16="http://schemas.microsoft.com/office/drawing/2014/main" id="{1FCCD541-33FC-A442-8F6A-6442AFAE0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287" y="4005072"/>
            <a:ext cx="1033422" cy="5134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2FE5EC-CBFC-9142-9087-DACE2E953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287" y="3818417"/>
            <a:ext cx="676001" cy="8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4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Build process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654" y="2493645"/>
            <a:ext cx="2065564" cy="1156716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93" y="5032664"/>
            <a:ext cx="1835395" cy="9119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8C67E2-96B3-0C48-B8B1-B367BECD7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3919" y="3757812"/>
            <a:ext cx="955044" cy="1131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185CED-DBD4-F74E-A86E-5C10C77F0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2139" y="3935470"/>
            <a:ext cx="1130300" cy="736600"/>
          </a:xfrm>
          <a:prstGeom prst="rect">
            <a:avLst/>
          </a:prstGeom>
        </p:spPr>
      </p:pic>
      <p:pic>
        <p:nvPicPr>
          <p:cNvPr id="16" name="Immagine 16">
            <a:extLst>
              <a:ext uri="{FF2B5EF4-FFF2-40B4-BE49-F238E27FC236}">
                <a16:creationId xmlns:a16="http://schemas.microsoft.com/office/drawing/2014/main" id="{144061E3-CF14-D847-8256-B84FE063C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4864" y="2682365"/>
            <a:ext cx="885256" cy="885256"/>
          </a:xfrm>
          <a:prstGeom prst="rect">
            <a:avLst/>
          </a:prstGeom>
        </p:spPr>
      </p:pic>
      <p:pic>
        <p:nvPicPr>
          <p:cNvPr id="19" name="Immagine 3">
            <a:extLst>
              <a:ext uri="{FF2B5EF4-FFF2-40B4-BE49-F238E27FC236}">
                <a16:creationId xmlns:a16="http://schemas.microsoft.com/office/drawing/2014/main" id="{4B6E2283-216C-5F4D-93F5-884F791CC9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9176" y="2682365"/>
            <a:ext cx="826192" cy="826192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62DFE97B-D799-9945-A981-F1551BAC795F}"/>
              </a:ext>
            </a:extLst>
          </p:cNvPr>
          <p:cNvSpPr/>
          <p:nvPr/>
        </p:nvSpPr>
        <p:spPr>
          <a:xfrm>
            <a:off x="1491144" y="4018954"/>
            <a:ext cx="473123" cy="8852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55A042C-907A-AD4A-9215-F1AD285E0B2E}"/>
              </a:ext>
            </a:extLst>
          </p:cNvPr>
          <p:cNvSpPr/>
          <p:nvPr/>
        </p:nvSpPr>
        <p:spPr>
          <a:xfrm>
            <a:off x="6297289" y="2939621"/>
            <a:ext cx="1223024" cy="307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3FE0BF0B-E316-164F-AA9E-8EA97FFEEDB2}"/>
              </a:ext>
            </a:extLst>
          </p:cNvPr>
          <p:cNvSpPr/>
          <p:nvPr/>
        </p:nvSpPr>
        <p:spPr>
          <a:xfrm>
            <a:off x="8377882" y="4049251"/>
            <a:ext cx="473123" cy="8852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5472F130-78C4-0D45-808C-4364C7EF6F20}"/>
              </a:ext>
            </a:extLst>
          </p:cNvPr>
          <p:cNvSpPr/>
          <p:nvPr/>
        </p:nvSpPr>
        <p:spPr>
          <a:xfrm>
            <a:off x="4936724" y="4009512"/>
            <a:ext cx="473123" cy="88525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F3FE3E-70D7-B34C-AA4D-A20085A264E9}"/>
              </a:ext>
            </a:extLst>
          </p:cNvPr>
          <p:cNvSpPr/>
          <p:nvPr/>
        </p:nvSpPr>
        <p:spPr>
          <a:xfrm>
            <a:off x="7398795" y="5034245"/>
            <a:ext cx="3548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10"/>
              </a:rPr>
              <a:t>https://fmt-reversi.herokuapp.com/</a:t>
            </a:r>
            <a:endParaRPr lang="en-IT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B099AC-3F58-D142-AC41-B8606CCF9C12}"/>
              </a:ext>
            </a:extLst>
          </p:cNvPr>
          <p:cNvSpPr/>
          <p:nvPr/>
        </p:nvSpPr>
        <p:spPr>
          <a:xfrm>
            <a:off x="3507404" y="5038964"/>
            <a:ext cx="3231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hlinkClick r:id="rId11"/>
              </a:rPr>
              <a:t>https://836c360b507d.ngrok.io</a:t>
            </a:r>
            <a:r>
              <a:rPr lang="en-GB" dirty="0"/>
              <a:t> </a:t>
            </a:r>
            <a:endParaRPr lang="en-IT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E80644-CBA6-6044-B1FF-B81003820356}"/>
              </a:ext>
            </a:extLst>
          </p:cNvPr>
          <p:cNvSpPr txBox="1"/>
          <p:nvPr/>
        </p:nvSpPr>
        <p:spPr>
          <a:xfrm>
            <a:off x="610861" y="1974281"/>
            <a:ext cx="2233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Android development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724A06-0E54-1E47-8BFB-1844480ACD04}"/>
              </a:ext>
            </a:extLst>
          </p:cNvPr>
          <p:cNvSpPr txBox="1"/>
          <p:nvPr/>
        </p:nvSpPr>
        <p:spPr>
          <a:xfrm>
            <a:off x="5732139" y="1905710"/>
            <a:ext cx="227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Backend development</a:t>
            </a:r>
          </a:p>
        </p:txBody>
      </p:sp>
    </p:spTree>
    <p:extLst>
      <p:ext uri="{BB962C8B-B14F-4D97-AF65-F5344CB8AC3E}">
        <p14:creationId xmlns:p14="http://schemas.microsoft.com/office/powerpoint/2010/main" val="94185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Backend development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5BC299-76D4-1C4A-9D26-581D51000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654" y="2425763"/>
            <a:ext cx="4458596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5F9A50-1224-994A-8F53-2F6E3F2EE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328" y="2656494"/>
            <a:ext cx="3904356" cy="3083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8D34CB-E628-E54E-83B9-92A2D9677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440" y="4098756"/>
            <a:ext cx="4347268" cy="2657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138D50-685E-D045-BE9B-8A8CD0F295AB}"/>
              </a:ext>
            </a:extLst>
          </p:cNvPr>
          <p:cNvSpPr txBox="1"/>
          <p:nvPr/>
        </p:nvSpPr>
        <p:spPr>
          <a:xfrm>
            <a:off x="950976" y="2056431"/>
            <a:ext cx="6956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NGROK was used to expose local server on the web during development</a:t>
            </a:r>
          </a:p>
        </p:txBody>
      </p:sp>
    </p:spTree>
    <p:extLst>
      <p:ext uri="{BB962C8B-B14F-4D97-AF65-F5344CB8AC3E}">
        <p14:creationId xmlns:p14="http://schemas.microsoft.com/office/powerpoint/2010/main" val="125880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Backend development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EF0E7-2ACA-4E4D-BB4C-C283DB600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954" y="2255553"/>
            <a:ext cx="4167990" cy="2684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61FA1E-99BC-1642-827A-41562620AB9A}"/>
              </a:ext>
            </a:extLst>
          </p:cNvPr>
          <p:cNvSpPr txBox="1"/>
          <p:nvPr/>
        </p:nvSpPr>
        <p:spPr>
          <a:xfrm>
            <a:off x="1271016" y="1733246"/>
            <a:ext cx="613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To deploy backend server, github, travis and heroku were used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F05073-DEF2-9748-AB01-10FE8FE45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063" y="2255553"/>
            <a:ext cx="3862061" cy="35786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A7BB75-F148-7E49-8B5E-A38BB88F1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3745880"/>
            <a:ext cx="4675957" cy="2666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902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  <a:ea typeface="Tahoma" panose="020B0604030504040204" pitchFamily="34" charset="0"/>
                <a:cs typeface="Tahoma" panose="020B0604030504040204" pitchFamily="34" charset="0"/>
              </a:rPr>
              <a:t>Android development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EBF3CD-C6D2-2744-85FF-AF3C34BFF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40" y="2092863"/>
            <a:ext cx="5850974" cy="3771654"/>
          </a:xfrm>
          <a:prstGeom prst="rect">
            <a:avLst/>
          </a:prstGeom>
        </p:spPr>
      </p:pic>
      <p:sp>
        <p:nvSpPr>
          <p:cNvPr id="19" name="Rettangolo 3">
            <a:extLst>
              <a:ext uri="{FF2B5EF4-FFF2-40B4-BE49-F238E27FC236}">
                <a16:creationId xmlns:a16="http://schemas.microsoft.com/office/drawing/2014/main" id="{4B2CDAC4-3553-9F4A-A970-C8D50D29EB2E}"/>
              </a:ext>
            </a:extLst>
          </p:cNvPr>
          <p:cNvSpPr txBox="1">
            <a:spLocks noChangeArrowheads="1"/>
          </p:cNvSpPr>
          <p:nvPr/>
        </p:nvSpPr>
        <p:spPr>
          <a:xfrm>
            <a:off x="1304051" y="2092863"/>
            <a:ext cx="8598907" cy="430793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it-IT" sz="2100" dirty="0" err="1"/>
              <a:t>View</a:t>
            </a:r>
            <a:r>
              <a:rPr lang="it-IT" sz="2100" dirty="0"/>
              <a:t> model &amp; live data</a:t>
            </a:r>
          </a:p>
          <a:p>
            <a:pPr>
              <a:buClr>
                <a:schemeClr val="accent6"/>
              </a:buClr>
            </a:pPr>
            <a:r>
              <a:rPr lang="it-IT" sz="2100" dirty="0" err="1"/>
              <a:t>Shared</a:t>
            </a:r>
            <a:r>
              <a:rPr lang="it-IT" sz="2100" dirty="0"/>
              <a:t> </a:t>
            </a:r>
            <a:r>
              <a:rPr lang="it-IT" sz="2100" dirty="0" err="1"/>
              <a:t>preferences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 err="1"/>
              <a:t>Navigation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 err="1"/>
              <a:t>Intent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/>
              <a:t>Retrofit</a:t>
            </a:r>
          </a:p>
          <a:p>
            <a:pPr>
              <a:buClr>
                <a:schemeClr val="accent6"/>
              </a:buClr>
            </a:pPr>
            <a:r>
              <a:rPr lang="it-IT" sz="2100" dirty="0" err="1"/>
              <a:t>Websocket</a:t>
            </a:r>
            <a:r>
              <a:rPr lang="it-IT" sz="2100" dirty="0"/>
              <a:t> &amp; STOMP</a:t>
            </a:r>
          </a:p>
          <a:p>
            <a:pPr>
              <a:buClr>
                <a:schemeClr val="accent6"/>
              </a:buClr>
            </a:pPr>
            <a:r>
              <a:rPr lang="it-IT" sz="2100" dirty="0" err="1"/>
              <a:t>Recycler</a:t>
            </a:r>
            <a:r>
              <a:rPr lang="it-IT" sz="2100" dirty="0"/>
              <a:t> </a:t>
            </a:r>
            <a:r>
              <a:rPr lang="it-IT" sz="2100" dirty="0" err="1"/>
              <a:t>View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/>
              <a:t>Jackson</a:t>
            </a:r>
          </a:p>
          <a:p>
            <a:pPr>
              <a:buClr>
                <a:schemeClr val="accent6"/>
              </a:buClr>
            </a:pPr>
            <a:r>
              <a:rPr lang="it-IT" sz="2100" dirty="0"/>
              <a:t>RX java</a:t>
            </a:r>
          </a:p>
          <a:p>
            <a:pPr>
              <a:buClr>
                <a:schemeClr val="accent6"/>
              </a:buClr>
            </a:pPr>
            <a:r>
              <a:rPr lang="it-IT" sz="2100" dirty="0" err="1"/>
              <a:t>Timber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 err="1"/>
              <a:t>Firebase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/>
              <a:t>Dagger2</a:t>
            </a:r>
          </a:p>
          <a:p>
            <a:endParaRPr lang="it-IT" dirty="0"/>
          </a:p>
          <a:p>
            <a:endParaRPr lang="it-IT" dirty="0"/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8104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yout storybo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5818</TotalTime>
  <Words>475</Words>
  <Application>Microsoft Macintosh PowerPoint</Application>
  <PresentationFormat>Widescreen</PresentationFormat>
  <Paragraphs>110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Trebuchet MS</vt:lpstr>
      <vt:lpstr>Wingdings 3</vt:lpstr>
      <vt:lpstr>Tema di Office</vt:lpstr>
      <vt:lpstr>Layout storyboard</vt:lpstr>
      <vt:lpstr>1_Tema di Office</vt:lpstr>
      <vt:lpstr>PowerPoint Presentation</vt:lpstr>
      <vt:lpstr>Roadmap</vt:lpstr>
      <vt:lpstr>Introduction</vt:lpstr>
      <vt:lpstr>The project - what did we use?</vt:lpstr>
      <vt:lpstr>The project - modules</vt:lpstr>
      <vt:lpstr>Build process</vt:lpstr>
      <vt:lpstr>Backend development</vt:lpstr>
      <vt:lpstr>Backend development</vt:lpstr>
      <vt:lpstr>Android development</vt:lpstr>
      <vt:lpstr>About Android development</vt:lpstr>
      <vt:lpstr>Source code organization</vt:lpstr>
      <vt:lpstr>Navigation between fragments</vt:lpstr>
      <vt:lpstr>Navigation between fragments</vt:lpstr>
      <vt:lpstr>Demo</vt:lpstr>
      <vt:lpstr>Source code on GitHub</vt:lpstr>
      <vt:lpstr>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Maven</dc:title>
  <dc:creator>Francesco Benincasa</dc:creator>
  <cp:lastModifiedBy>Benincasa Francesco</cp:lastModifiedBy>
  <cp:revision>148</cp:revision>
  <dcterms:created xsi:type="dcterms:W3CDTF">2017-10-05T23:15:51Z</dcterms:created>
  <dcterms:modified xsi:type="dcterms:W3CDTF">2020-07-06T12:25:15Z</dcterms:modified>
</cp:coreProperties>
</file>